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63" r:id="rId4"/>
    <p:sldId id="259" r:id="rId5"/>
  </p:sldIdLst>
  <p:sldSz cx="18288000" cy="10287000"/>
  <p:notesSz cx="6858000" cy="9144000"/>
  <p:embeddedFontLst>
    <p:embeddedFont>
      <p:font typeface="Abadi" panose="020B0604020104020204" pitchFamily="34" charset="0"/>
      <p:regular r:id="rId7"/>
    </p:embeddedFont>
    <p:embeddedFont>
      <p:font typeface="ONE Mobile Title OTF" panose="00000500000000000000" pitchFamily="50" charset="-127"/>
      <p:regular r:id="rId8"/>
    </p:embeddedFont>
    <p:embeddedFont>
      <p:font typeface="ONE 모바일고딕 Bold" panose="00000800000000000000" pitchFamily="2" charset="-127"/>
      <p:bold r:id="rId9"/>
    </p:embeddedFont>
    <p:embeddedFont>
      <p:font typeface="ONE 모바일고딕 Light" panose="00000300000000000000" pitchFamily="2" charset="-127"/>
      <p:regular r:id="rId10"/>
    </p:embeddedFont>
    <p:embeddedFont>
      <p:font typeface="ONE 모바일고딕 OTF Bold" panose="00000800000000000000" pitchFamily="50" charset="-127"/>
      <p:bold r:id="rId11"/>
    </p:embeddedFont>
    <p:embeddedFont>
      <p:font typeface="ONE 모바일고딕 OTF Light" panose="00000300000000000000" pitchFamily="50" charset="-127"/>
      <p:regular r:id="rId12"/>
    </p:embeddedFont>
    <p:embeddedFont>
      <p:font typeface="ONE 모바일고딕 OTF Regular" panose="00000500000000000000" pitchFamily="50" charset="-127"/>
      <p:regular r:id="rId13"/>
    </p:embeddedFont>
    <p:embeddedFont>
      <p:font typeface="ONE 모바일고딕 Title OTF" panose="00000500000000000000" pitchFamily="50" charset="-127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99B7"/>
    <a:srgbClr val="EEC4EB"/>
    <a:srgbClr val="D8CB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4" autoAdjust="0"/>
    <p:restoredTop sz="94622" autoAdjust="0"/>
  </p:normalViewPr>
  <p:slideViewPr>
    <p:cSldViewPr>
      <p:cViewPr varScale="1">
        <p:scale>
          <a:sx n="48" d="100"/>
          <a:sy n="48" d="100"/>
        </p:scale>
        <p:origin x="762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NE 모바일고딕 Light" panose="00000300000000000000" pitchFamily="2" charset="-127"/>
                <a:ea typeface="ONE 모바일고딕 Light" panose="000003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NE 모바일고딕 Light" panose="00000300000000000000" pitchFamily="2" charset="-127"/>
                <a:ea typeface="ONE 모바일고딕 Light" panose="00000300000000000000" pitchFamily="2" charset="-127"/>
              </a:defRPr>
            </a:lvl1pPr>
          </a:lstStyle>
          <a:p>
            <a:fld id="{9C16D42A-C94A-43B5-8741-31ED68DCD57C}" type="datetimeFigureOut">
              <a:rPr lang="ko-KR" altLang="en-US" smtClean="0"/>
              <a:pPr/>
              <a:t>2024-11-17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NE 모바일고딕 Light" panose="00000300000000000000" pitchFamily="2" charset="-127"/>
                <a:ea typeface="ONE 모바일고딕 Light" panose="00000300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NE 모바일고딕 Light" panose="00000300000000000000" pitchFamily="2" charset="-127"/>
                <a:ea typeface="ONE 모바일고딕 Light" panose="00000300000000000000" pitchFamily="2" charset="-127"/>
              </a:defRPr>
            </a:lvl1pPr>
          </a:lstStyle>
          <a:p>
            <a:fld id="{CA6163C5-2A8D-45C4-AC33-3B0545F15C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92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ONE 모바일고딕 Light" panose="00000300000000000000" pitchFamily="2" charset="-127"/>
        <a:ea typeface="ONE 모바일고딕 Light" panose="000003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ONE 모바일고딕 Light" panose="00000300000000000000" pitchFamily="2" charset="-127"/>
        <a:ea typeface="ONE 모바일고딕 Light" panose="000003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ONE 모바일고딕 Light" panose="00000300000000000000" pitchFamily="2" charset="-127"/>
        <a:ea typeface="ONE 모바일고딕 Light" panose="000003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ONE 모바일고딕 Light" panose="00000300000000000000" pitchFamily="2" charset="-127"/>
        <a:ea typeface="ONE 모바일고딕 Light" panose="000003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ONE 모바일고딕 Light" panose="00000300000000000000" pitchFamily="2" charset="-127"/>
        <a:ea typeface="ONE 모바일고딕 Light" panose="000003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163C5-2A8D-45C4-AC33-3B0545F15C9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248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2.pn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>
            <a:alphaModFix amt="60000"/>
          </a:blip>
          <a:stretch>
            <a:fillRect/>
          </a:stretch>
        </p:blipFill>
        <p:spPr>
          <a:xfrm>
            <a:off x="863600" y="7150100"/>
            <a:ext cx="16573500" cy="227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>
            <a:alphaModFix amt="35000"/>
          </a:blip>
          <a:stretch>
            <a:fillRect/>
          </a:stretch>
        </p:blipFill>
        <p:spPr>
          <a:xfrm>
            <a:off x="1333500" y="8293100"/>
            <a:ext cx="15621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95500" y="2184400"/>
            <a:ext cx="2438400" cy="2438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41550" y="2098813"/>
            <a:ext cx="2921000" cy="3289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970000" y="7721600"/>
            <a:ext cx="2870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4580"/>
              </a:lnSpc>
            </a:pPr>
            <a:r>
              <a:rPr lang="en-US" sz="2300" b="0" i="0" u="none" strike="noStrike" spc="200" dirty="0">
                <a:solidFill>
                  <a:srgbClr val="FADE6E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2024</a:t>
            </a:r>
            <a:r>
              <a:rPr lang="en-US" sz="2300" b="0" i="0" u="none" strike="noStrike" spc="200">
                <a:solidFill>
                  <a:srgbClr val="FADE6E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11. 19</a:t>
            </a:r>
            <a:endParaRPr lang="en-US" sz="2300" b="0" i="0" u="none" strike="noStrike" spc="200" dirty="0">
              <a:solidFill>
                <a:srgbClr val="FADE6E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435100" y="8463446"/>
            <a:ext cx="4660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r>
              <a:rPr lang="en-US" sz="3000" dirty="0">
                <a:solidFill>
                  <a:srgbClr val="FFFFFF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2021180046</a:t>
            </a:r>
            <a:r>
              <a:rPr lang="en-US" sz="3000" b="0" i="0" u="none" strike="noStrike" dirty="0">
                <a:solidFill>
                  <a:srgbClr val="FFFFFF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  </a:t>
            </a:r>
            <a:r>
              <a:rPr lang="ko-KR" sz="3000" b="0" i="0" u="none" strike="noStrike" dirty="0">
                <a:solidFill>
                  <a:srgbClr val="FFFFFF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김</a:t>
            </a:r>
            <a:r>
              <a:rPr lang="ko-KR" altLang="en-US" sz="3000" dirty="0">
                <a:solidFill>
                  <a:srgbClr val="FFFFFF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민서</a:t>
            </a:r>
            <a:endParaRPr lang="ko-KR" sz="3000" b="0" i="0" u="none" strike="noStrike" dirty="0">
              <a:solidFill>
                <a:srgbClr val="FFFFFF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35100" y="2552700"/>
            <a:ext cx="14782800" cy="372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endParaRPr lang="ko-KR" sz="15800" b="1" i="0" u="none" strike="noStrike" spc="300" dirty="0">
              <a:solidFill>
                <a:srgbClr val="FFFFFF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36600" y="660400"/>
            <a:ext cx="2997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2300" spc="900" dirty="0">
                <a:solidFill>
                  <a:srgbClr val="FFFC9F"/>
                </a:solidFill>
                <a:latin typeface="Abadi" panose="020F0502020204030204" pitchFamily="34" charset="0"/>
              </a:rPr>
              <a:t>2024 2DGP</a:t>
            </a:r>
            <a:endParaRPr lang="en-US" sz="2300" b="0" i="0" u="none" strike="noStrike" spc="900" dirty="0">
              <a:solidFill>
                <a:srgbClr val="FFFC9F"/>
              </a:solidFill>
              <a:latin typeface="Abadi" panose="020B0604020104020204" pitchFamily="34" charset="0"/>
            </a:endParaRPr>
          </a:p>
        </p:txBody>
      </p:sp>
      <p:pic>
        <p:nvPicPr>
          <p:cNvPr id="9" name="그림 8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F5049CF1-278A-48CD-1255-3133D6E54C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35" y="2557670"/>
            <a:ext cx="10715877" cy="3430623"/>
          </a:xfrm>
          <a:prstGeom prst="rect">
            <a:avLst/>
          </a:prstGeom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20AFA240-5A74-A593-BFAC-3BC54BF4E853}"/>
              </a:ext>
            </a:extLst>
          </p:cNvPr>
          <p:cNvSpPr txBox="1"/>
          <p:nvPr/>
        </p:nvSpPr>
        <p:spPr>
          <a:xfrm>
            <a:off x="1435100" y="7581624"/>
            <a:ext cx="4660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Pokémini</a:t>
            </a:r>
            <a:r>
              <a:rPr lang="ko-KR" altLang="en-US" sz="3000" dirty="0">
                <a:solidFill>
                  <a:srgbClr val="FFFFFF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＿</a:t>
            </a:r>
            <a:r>
              <a:rPr lang="ko-KR" altLang="en-US" sz="3000" b="0" i="0" u="none" strike="noStrike" dirty="0" err="1">
                <a:solidFill>
                  <a:srgbClr val="FFFFFF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포켓미니</a:t>
            </a:r>
            <a:endParaRPr lang="ko-KR" sz="3000" b="0" i="0" u="none" strike="noStrike" dirty="0">
              <a:solidFill>
                <a:srgbClr val="FFFFFF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pic>
        <p:nvPicPr>
          <p:cNvPr id="29" name="오디오 28">
            <a:hlinkClick r:id="" action="ppaction://media"/>
            <a:extLst>
              <a:ext uri="{FF2B5EF4-FFF2-40B4-BE49-F238E27FC236}">
                <a16:creationId xmlns:a16="http://schemas.microsoft.com/office/drawing/2014/main" id="{76BDABD5-D1EA-C97E-AA3E-D40CB2D2D0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17"/>
    </mc:Choice>
    <mc:Fallback>
      <p:transition spd="slow" advTm="6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25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>
            <a:alphaModFix amt="30000"/>
          </a:blip>
          <a:stretch>
            <a:fillRect/>
          </a:stretch>
        </p:blipFill>
        <p:spPr>
          <a:xfrm>
            <a:off x="14427200" y="6819900"/>
            <a:ext cx="1651000" cy="165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95500" y="7188200"/>
            <a:ext cx="914400" cy="914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-900000">
            <a:off x="15392400" y="7442200"/>
            <a:ext cx="673100" cy="1117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48800" y="4610100"/>
            <a:ext cx="2514600" cy="1955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73800" y="4610100"/>
            <a:ext cx="2514600" cy="1955800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9588500" y="5219700"/>
            <a:ext cx="22352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altLang="ko-KR" sz="3000" b="0" i="0" u="none" strike="noStrike" spc="100">
                <a:solidFill>
                  <a:srgbClr val="FFFFFF"/>
                </a:solidFill>
                <a:ea typeface="ONE Mobile Title OTF"/>
              </a:rPr>
              <a:t>Githu</a:t>
            </a:r>
            <a:r>
              <a:rPr lang="en-US" altLang="ko-KR" sz="3000" spc="100">
                <a:solidFill>
                  <a:srgbClr val="FFFFFF"/>
                </a:solidFill>
                <a:ea typeface="ONE Mobile Title OTF"/>
              </a:rPr>
              <a:t>b commits</a:t>
            </a:r>
            <a:endParaRPr lang="en-US" altLang="ko-KR" sz="3000" b="0" i="0" u="none" strike="noStrike" spc="100" dirty="0">
              <a:solidFill>
                <a:srgbClr val="FFFFFF"/>
              </a:solidFill>
              <a:ea typeface="ONE Mobile Title OTF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9677400" y="6680200"/>
            <a:ext cx="204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1900" b="0" i="0" u="none" strike="noStrike" spc="100" dirty="0">
                <a:solidFill>
                  <a:srgbClr val="00000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게임 </a:t>
            </a:r>
            <a:r>
              <a:rPr lang="ko-KR" altLang="en-US" sz="1900" spc="100" dirty="0">
                <a:solidFill>
                  <a:srgbClr val="00000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전개 및 흐름</a:t>
            </a:r>
            <a:endParaRPr lang="en-US" sz="1900" b="0" i="0" u="none" strike="noStrike" spc="100" dirty="0">
              <a:solidFill>
                <a:srgbClr val="000000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6413500" y="5219700"/>
            <a:ext cx="22352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altLang="ko-KR" sz="3000" b="0" i="0" u="none" strike="noStrike" spc="100">
                <a:solidFill>
                  <a:srgbClr val="FFFFFF"/>
                </a:solidFill>
                <a:ea typeface="ONE Mobile Title OTF"/>
              </a:rPr>
              <a:t>Develpment</a:t>
            </a:r>
          </a:p>
          <a:p>
            <a:pPr lvl="0" algn="ctr">
              <a:lnSpc>
                <a:spcPct val="108729"/>
              </a:lnSpc>
            </a:pPr>
            <a:r>
              <a:rPr lang="en-US" altLang="ko-KR" sz="3000" b="0" i="0" u="none" strike="noStrike" spc="100">
                <a:solidFill>
                  <a:srgbClr val="FFFFFF"/>
                </a:solidFill>
                <a:ea typeface="ONE Mobile Title OTF"/>
              </a:rPr>
              <a:t>Sch</a:t>
            </a:r>
            <a:r>
              <a:rPr lang="en-US" altLang="ko-KR" sz="3000" spc="100">
                <a:solidFill>
                  <a:srgbClr val="FFFFFF"/>
                </a:solidFill>
                <a:ea typeface="ONE Mobile Title OTF"/>
              </a:rPr>
              <a:t>edule</a:t>
            </a:r>
            <a:endParaRPr lang="ko-KR" altLang="ko-KR" sz="3000" b="0" i="0" u="none" strike="noStrike" spc="100" dirty="0">
              <a:solidFill>
                <a:srgbClr val="FFFFFF"/>
              </a:solidFill>
              <a:ea typeface="ONE Mobile Title OTF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502400" y="6680200"/>
            <a:ext cx="204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1900" b="0" i="0" u="none" strike="noStrike" spc="100">
                <a:solidFill>
                  <a:srgbClr val="00000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개발 일정</a:t>
            </a:r>
            <a:endParaRPr lang="en-US" sz="1900" b="0" i="0" u="none" strike="noStrike" spc="100" dirty="0">
              <a:solidFill>
                <a:srgbClr val="000000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84300" y="2590800"/>
            <a:ext cx="2006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 spc="500" dirty="0">
                <a:solidFill>
                  <a:srgbClr val="FADE6E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목차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36600" y="635000"/>
            <a:ext cx="2997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2400" b="0" i="0" u="none" strike="noStrike" spc="600" dirty="0">
                <a:solidFill>
                  <a:srgbClr val="FFFFFF"/>
                </a:solidFill>
                <a:latin typeface="Abadi" panose="020F0502020204030204" pitchFamily="34" charset="0"/>
              </a:rPr>
              <a:t>CONTENTS</a:t>
            </a:r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A918B079-91C6-2393-488C-A80B1C4BC7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15"/>
    </mc:Choice>
    <mc:Fallback>
      <p:transition spd="slow" advTm="5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250" y="1517316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583143"/>
              </p:ext>
            </p:extLst>
          </p:nvPr>
        </p:nvGraphicFramePr>
        <p:xfrm>
          <a:off x="1879600" y="4051300"/>
          <a:ext cx="14516102" cy="5509455"/>
        </p:xfrm>
        <a:graphic>
          <a:graphicData uri="http://schemas.openxmlformats.org/drawingml/2006/table">
            <a:tbl>
              <a:tblPr/>
              <a:tblGrid>
                <a:gridCol w="1643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3224">
                  <a:extLst>
                    <a:ext uri="{9D8B030D-6E8A-4147-A177-3AD203B41FA5}">
                      <a16:colId xmlns:a16="http://schemas.microsoft.com/office/drawing/2014/main" val="723892874"/>
                    </a:ext>
                  </a:extLst>
                </a:gridCol>
                <a:gridCol w="9616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2902">
                  <a:extLst>
                    <a:ext uri="{9D8B030D-6E8A-4147-A177-3AD203B41FA5}">
                      <a16:colId xmlns:a16="http://schemas.microsoft.com/office/drawing/2014/main" val="4026142799"/>
                    </a:ext>
                  </a:extLst>
                </a:gridCol>
              </a:tblGrid>
              <a:tr h="571500">
                <a:tc gridSpan="2">
                  <a:txBody>
                    <a:bodyPr/>
                    <a:lstStyle/>
                    <a:p>
                      <a:endParaRPr lang="ko-KR">
                        <a:ea typeface="ONE 모바일고딕 Light" panose="00000300000000000000" pitchFamily="2" charset="-127"/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spc="200" dirty="0">
                          <a:solidFill>
                            <a:srgbClr val="9E9E9E"/>
                          </a:solidFill>
                          <a:latin typeface="Abadi" panose="020B0604020104020204" pitchFamily="34" charset="0"/>
                        </a:rPr>
                        <a:t>CONTENT</a:t>
                      </a: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800" b="0" i="0" u="none" strike="noStrike" spc="200">
                          <a:solidFill>
                            <a:srgbClr val="9E9E9E"/>
                          </a:solidFill>
                          <a:latin typeface="ONE 모바일고딕 OTF Bold" panose="00000800000000000000" pitchFamily="50" charset="-127"/>
                          <a:ea typeface="ONE 모바일고딕 OTF Bold" panose="00000800000000000000" pitchFamily="50" charset="-127"/>
                        </a:rPr>
                        <a:t>진행률</a:t>
                      </a:r>
                      <a:endParaRPr lang="en-US" sz="1800" b="0" i="0" u="none" strike="noStrike" spc="200" dirty="0">
                        <a:solidFill>
                          <a:srgbClr val="9E9E9E"/>
                        </a:solidFill>
                        <a:latin typeface="ONE 모바일고딕 OTF Bold" panose="00000800000000000000" pitchFamily="50" charset="-127"/>
                        <a:ea typeface="ONE 모바일고딕 OTF Bold" panose="00000800000000000000" pitchFamily="50" charset="-127"/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spc="200">
                          <a:solidFill>
                            <a:srgbClr val="FFFFFF"/>
                          </a:solidFill>
                          <a:latin typeface="ONE 모바일고딕 Bold" panose="00000800000000000000" pitchFamily="2" charset="-127"/>
                          <a:ea typeface="ONE 모바일고딕 Bold" panose="00000800000000000000" pitchFamily="2" charset="-127"/>
                        </a:rPr>
                        <a:t>WEEK 01</a:t>
                      </a: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B6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spc="200">
                          <a:solidFill>
                            <a:srgbClr val="FFFFFF"/>
                          </a:solidFill>
                          <a:latin typeface="Abadi" panose="020B0604020104020204" pitchFamily="34" charset="0"/>
                          <a:ea typeface="ONE 모바일고딕 Light" panose="00000300000000000000" pitchFamily="2" charset="-127"/>
                        </a:rPr>
                        <a:t>계획</a:t>
                      </a:r>
                      <a:endParaRPr lang="en-US" altLang="ko-KR" sz="1600" b="0" i="0" u="none" strike="noStrike" spc="200">
                        <a:solidFill>
                          <a:srgbClr val="FFFFFF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B68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리소스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ea typeface="ONE 모바일고딕 Light" panose="00000300000000000000" pitchFamily="2" charset="-127"/>
                        </a:rPr>
                        <a:t>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서칭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,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전반적인 계층 구조 구상 및 작성</a:t>
                      </a:r>
                      <a:endParaRPr lang="ko-KR" sz="1700" b="0" i="0" u="none" strike="noStrike" dirty="0">
                        <a:solidFill>
                          <a:srgbClr val="000000"/>
                        </a:solidFill>
                        <a:ea typeface="ONE 모바일고딕 Light" panose="00000300000000000000" pitchFamily="2" charset="-127"/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ea typeface="ONE 모바일고딕 Light" panose="00000300000000000000" pitchFamily="2" charset="-127"/>
                        </a:rPr>
                        <a:t>100 %</a:t>
                      </a: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50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i="0" u="none" strike="noStrike" spc="200">
                          <a:solidFill>
                            <a:srgbClr val="FFFFFF"/>
                          </a:solidFill>
                          <a:latin typeface="Abadi" panose="020B0604020104020204" pitchFamily="34" charset="0"/>
                          <a:ea typeface="ONE 모바일고딕 Light" panose="00000300000000000000" pitchFamily="2" charset="-127"/>
                        </a:rPr>
                        <a:t>결과</a:t>
                      </a:r>
                      <a:endParaRPr lang="en-US" altLang="ko-KR" sz="1600" b="0" i="0" u="none" strike="noStrike" spc="200">
                        <a:solidFill>
                          <a:srgbClr val="FFFFFF"/>
                        </a:solidFill>
                        <a:latin typeface="Abadi" panose="020B0604020104020204" pitchFamily="34" charset="0"/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B6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리소스 서칭 완료</a:t>
                      </a:r>
                      <a:r>
                        <a:rPr lang="en-US" altLang="ko-KR" sz="1700" b="0" i="0" u="none" strike="noStrike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, </a:t>
                      </a: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계층구조 구상 및 작성은 완료했으나 수업 진행에 따라 변경중</a:t>
                      </a:r>
                      <a:endParaRPr lang="en-US" altLang="ko-KR" sz="1700">
                        <a:latin typeface="ONE 모바일고딕 Light" panose="00000300000000000000" pitchFamily="2" charset="-127"/>
                        <a:ea typeface="ONE 모바일고딕 Light" panose="00000300000000000000" pitchFamily="2" charset="-127"/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018716"/>
                  </a:ext>
                </a:extLst>
              </a:tr>
              <a:tr h="28575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spc="200">
                          <a:solidFill>
                            <a:srgbClr val="FFFFFF"/>
                          </a:solidFill>
                          <a:latin typeface="ONE 모바일고딕 Bold" panose="00000800000000000000" pitchFamily="2" charset="-127"/>
                          <a:ea typeface="ONE 모바일고딕 Bold" panose="00000800000000000000" pitchFamily="2" charset="-127"/>
                        </a:rPr>
                        <a:t>   WEEK 02</a:t>
                      </a:r>
                      <a:endParaRPr lang="ko-KR" altLang="en-US">
                        <a:latin typeface="ONE 모바일고딕 Bold" panose="00000800000000000000" pitchFamily="2" charset="-127"/>
                        <a:ea typeface="ONE 모바일고딕 Bold" panose="00000800000000000000" pitchFamily="2" charset="-127"/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B68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600">
                          <a:solidFill>
                            <a:schemeClr val="bg1"/>
                          </a:solidFill>
                          <a:ea typeface="ONE 모바일고딕 Light" panose="00000300000000000000" pitchFamily="2" charset="-127"/>
                        </a:rPr>
                        <a:t>계획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E6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1700"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intro </a:t>
                      </a:r>
                      <a:r>
                        <a:rPr lang="ko-KR" altLang="en-US" sz="1700"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제작 </a:t>
                      </a:r>
                      <a:r>
                        <a:rPr lang="en-US" altLang="ko-KR" sz="1700"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(</a:t>
                      </a:r>
                      <a:r>
                        <a:rPr lang="ko-KR" altLang="en-US" sz="1700"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게임 시작</a:t>
                      </a:r>
                      <a:r>
                        <a:rPr lang="en-US" altLang="ko-KR" sz="1700"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)</a:t>
                      </a: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/>
                        <a:t>100 %</a:t>
                      </a:r>
                      <a:endParaRPr lang="en-US" sz="18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600">
                          <a:solidFill>
                            <a:schemeClr val="bg1"/>
                          </a:solidFill>
                          <a:ea typeface="ONE 모바일고딕 Light" panose="00000300000000000000" pitchFamily="2" charset="-127"/>
                        </a:rPr>
                        <a:t>결과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E6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700"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구현 완료 </a:t>
                      </a:r>
                      <a:r>
                        <a:rPr lang="en-US" altLang="ko-KR" sz="1700"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+ </a:t>
                      </a:r>
                      <a:r>
                        <a:rPr lang="ko-KR" altLang="en-US" sz="1700"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리팩토링</a:t>
                      </a:r>
                      <a:endParaRPr lang="en-US" sz="1700" dirty="0">
                        <a:latin typeface="ONE 모바일고딕 Light" panose="00000300000000000000" pitchFamily="2" charset="-127"/>
                        <a:ea typeface="ONE 모바일고딕 Light" panose="00000300000000000000" pitchFamily="2" charset="-127"/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170445"/>
                  </a:ext>
                </a:extLst>
              </a:tr>
              <a:tr h="28575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spc="20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WEEK 03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E8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600">
                          <a:solidFill>
                            <a:schemeClr val="bg1"/>
                          </a:solidFill>
                          <a:ea typeface="ONE 모바일고딕 Light" panose="00000300000000000000" pitchFamily="2" charset="-127"/>
                        </a:rPr>
                        <a:t>계획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E8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700" b="0" i="0" u="none" strike="noStrike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맵 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제작</a:t>
                      </a:r>
                      <a:endParaRPr lang="en-US" sz="1100" dirty="0">
                        <a:latin typeface="ONE 모바일고딕 Light" panose="00000300000000000000" pitchFamily="2" charset="-127"/>
                        <a:ea typeface="ONE 모바일고딕 Light" panose="00000300000000000000" pitchFamily="2" charset="-127"/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>
                          <a:ea typeface="ONE 모바일고딕 Light" panose="00000300000000000000" pitchFamily="2" charset="-127"/>
                        </a:rPr>
                        <a:t>40 %</a:t>
                      </a: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600">
                          <a:solidFill>
                            <a:schemeClr val="bg1"/>
                          </a:solidFill>
                          <a:ea typeface="ONE 모바일고딕 Light" panose="00000300000000000000" pitchFamily="2" charset="-127"/>
                        </a:rPr>
                        <a:t>결과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E8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700"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충돌 처리 학습 이후에 제작하려고 우선순위 변경</a:t>
                      </a:r>
                      <a:r>
                        <a:rPr lang="en-US" altLang="ko-KR" sz="1700"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, </a:t>
                      </a:r>
                      <a:r>
                        <a:rPr lang="ko-KR" altLang="en-US" sz="1700"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해당 주에는 상태머신 구현 </a:t>
                      </a:r>
                      <a:r>
                        <a:rPr lang="en-US" altLang="ko-KR" sz="1700"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+ </a:t>
                      </a:r>
                      <a:r>
                        <a:rPr lang="ko-KR" altLang="en-US" sz="1700"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리팩토링</a:t>
                      </a:r>
                      <a:endParaRPr lang="en-US" sz="1700" dirty="0">
                        <a:latin typeface="ONE 모바일고딕 Light" panose="00000300000000000000" pitchFamily="2" charset="-127"/>
                        <a:ea typeface="ONE 모바일고딕 Light" panose="00000300000000000000" pitchFamily="2" charset="-127"/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022191"/>
                  </a:ext>
                </a:extLst>
              </a:tr>
              <a:tr h="28575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spc="200" dirty="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WEEK 04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CA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bg1"/>
                          </a:solidFill>
                          <a:ea typeface="ONE 모바일고딕 Light" panose="00000300000000000000" pitchFamily="2" charset="-127"/>
                        </a:rPr>
                        <a:t>계획</a:t>
                      </a:r>
                      <a:endParaRPr lang="en-US" altLang="ko-KR" sz="160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CA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포켓몬 데이터베이스 제작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, 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보유 포켓몬 확인 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UI 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제작</a:t>
                      </a:r>
                      <a:endParaRPr lang="en-US" sz="1100" dirty="0">
                        <a:latin typeface="ONE 모바일고딕 Light" panose="00000300000000000000" pitchFamily="2" charset="-127"/>
                        <a:ea typeface="ONE 모바일고딕 Light" panose="00000300000000000000" pitchFamily="2" charset="-127"/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/>
                        <a:t>50 %</a:t>
                      </a:r>
                      <a:endParaRPr lang="en-US" sz="18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bg1"/>
                          </a:solidFill>
                          <a:ea typeface="ONE 모바일고딕 Light" panose="00000300000000000000" pitchFamily="2" charset="-127"/>
                        </a:rPr>
                        <a:t>결과</a:t>
                      </a:r>
                      <a:endParaRPr lang="en-US" altLang="ko-KR" sz="160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CA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700"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데이터베이스 제작 완료</a:t>
                      </a:r>
                      <a:r>
                        <a:rPr lang="en-US" altLang="ko-KR" sz="1700"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, UI </a:t>
                      </a:r>
                      <a:r>
                        <a:rPr lang="ko-KR" altLang="en-US" sz="1700"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아직 제작하지 않음 </a:t>
                      </a:r>
                      <a:r>
                        <a:rPr lang="en-US" altLang="ko-KR" sz="1700"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+ </a:t>
                      </a:r>
                      <a:r>
                        <a:rPr lang="ko-KR" altLang="en-US" sz="1700"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플레이어 충돌처리</a:t>
                      </a:r>
                      <a:endParaRPr lang="en-US" sz="1700" dirty="0">
                        <a:latin typeface="ONE 모바일고딕 Light" panose="00000300000000000000" pitchFamily="2" charset="-127"/>
                        <a:ea typeface="ONE 모바일고딕 Light" panose="00000300000000000000" pitchFamily="2" charset="-127"/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3550497"/>
                  </a:ext>
                </a:extLst>
              </a:tr>
              <a:tr h="285750"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spc="200" dirty="0">
                          <a:solidFill>
                            <a:srgbClr val="FFFFFF"/>
                          </a:solidFill>
                          <a:latin typeface="Abadi" panose="020B0604020104020204" pitchFamily="34" charset="0"/>
                        </a:rPr>
                        <a:t>WEEK 05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8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bg1"/>
                          </a:solidFill>
                          <a:ea typeface="ONE 모바일고딕 Light" panose="00000300000000000000" pitchFamily="2" charset="-127"/>
                        </a:rPr>
                        <a:t>계획</a:t>
                      </a:r>
                      <a:endParaRPr lang="en-US" altLang="ko-KR" sz="160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8B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latin typeface="ONE 모바일고딕 OTF Light" panose="00000300000000000000" pitchFamily="50" charset="-127"/>
                          <a:ea typeface="ONE 모바일고딕 OTF Light" panose="00000300000000000000" pitchFamily="50" charset="-127"/>
                        </a:rPr>
                        <a:t>전투 이벤트 제작</a:t>
                      </a:r>
                      <a:endParaRPr lang="en-US" sz="1100" dirty="0">
                        <a:latin typeface="ONE 모바일고딕 OTF Light" panose="00000300000000000000" pitchFamily="50" charset="-127"/>
                        <a:ea typeface="ONE 모바일고딕 OTF Light" panose="00000300000000000000" pitchFamily="50" charset="-127"/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/>
                        <a:t>40%</a:t>
                      </a:r>
                      <a:endParaRPr lang="en-US" sz="18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7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>
                          <a:solidFill>
                            <a:schemeClr val="bg1"/>
                          </a:solidFill>
                          <a:ea typeface="ONE 모바일고딕 Light" panose="00000300000000000000" pitchFamily="2" charset="-127"/>
                        </a:rPr>
                        <a:t>결과</a:t>
                      </a:r>
                      <a:endParaRPr lang="en-US" altLang="ko-KR" sz="1600">
                        <a:solidFill>
                          <a:schemeClr val="bg1"/>
                        </a:solidFill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8B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700"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맵툴 구현</a:t>
                      </a:r>
                      <a:r>
                        <a:rPr lang="en-US" altLang="ko-KR" sz="1700"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, </a:t>
                      </a:r>
                      <a:r>
                        <a:rPr lang="ko-KR" altLang="en-US" sz="1700"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전투 이벤트 제작중</a:t>
                      </a:r>
                      <a:endParaRPr lang="en-US" sz="1700" dirty="0">
                        <a:latin typeface="ONE 모바일고딕 Light" panose="00000300000000000000" pitchFamily="2" charset="-127"/>
                        <a:ea typeface="ONE 모바일고딕 Light" panose="00000300000000000000" pitchFamily="2" charset="-127"/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940532"/>
                  </a:ext>
                </a:extLst>
              </a:tr>
              <a:tr h="5715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spc="200" dirty="0">
                          <a:solidFill>
                            <a:srgbClr val="FFFFFF"/>
                          </a:solidFill>
                          <a:latin typeface="Abadi" panose="020B0604020104020204" pitchFamily="34" charset="0"/>
                          <a:ea typeface="ONE 모바일고딕 Light" panose="00000300000000000000" pitchFamily="2" charset="-127"/>
                        </a:rPr>
                        <a:t>WEEK 06</a:t>
                      </a:r>
                      <a:endParaRPr lang="en-US" altLang="ko-KR" sz="18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4EB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포켓몬 센터 및 상점 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UI 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제작</a:t>
                      </a:r>
                      <a:endParaRPr lang="en-US" altLang="ko-KR" sz="1700" dirty="0">
                        <a:latin typeface="ONE 모바일고딕 Light" panose="00000300000000000000" pitchFamily="2" charset="-127"/>
                        <a:ea typeface="ONE 모바일고딕 Light" panose="00000300000000000000" pitchFamily="2" charset="-127"/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700">
                          <a:ea typeface="ONE 모바일고딕 Light" panose="00000300000000000000" pitchFamily="2" charset="-127"/>
                        </a:rPr>
                        <a:t>0 %</a:t>
                      </a:r>
                      <a:endParaRPr lang="en-US" altLang="ko-KR" sz="17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654405"/>
                  </a:ext>
                </a:extLst>
              </a:tr>
              <a:tr h="5715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spc="200" dirty="0">
                          <a:solidFill>
                            <a:srgbClr val="FFFFFF"/>
                          </a:solidFill>
                          <a:latin typeface="Abadi" panose="020B0604020104020204" pitchFamily="34" charset="0"/>
                          <a:ea typeface="ONE 모바일고딕 Light" panose="00000300000000000000" pitchFamily="2" charset="-127"/>
                        </a:rPr>
                        <a:t>WEEK 07</a:t>
                      </a:r>
                      <a:endParaRPr lang="en-US" altLang="ko-KR" sz="18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Outro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 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(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엔딩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)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 제작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, 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사운드 삽입</a:t>
                      </a:r>
                      <a:endParaRPr lang="en-US" sz="1700" dirty="0">
                        <a:latin typeface="ONE 모바일고딕 Light" panose="00000300000000000000" pitchFamily="2" charset="-127"/>
                        <a:ea typeface="ONE 모바일고딕 Light" panose="00000300000000000000" pitchFamily="2" charset="-127"/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/>
                        <a:t>0 %</a:t>
                      </a:r>
                      <a:endParaRPr lang="en-US" sz="17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056434"/>
                  </a:ext>
                </a:extLst>
              </a:tr>
              <a:tr h="5715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spc="200" dirty="0">
                          <a:solidFill>
                            <a:srgbClr val="FFFFFF"/>
                          </a:solidFill>
                          <a:latin typeface="Abadi" panose="020B0604020104020204" pitchFamily="34" charset="0"/>
                          <a:ea typeface="ONE 모바일고딕 Light" panose="00000300000000000000" pitchFamily="2" charset="-127"/>
                        </a:rPr>
                        <a:t>WEEK 08</a:t>
                      </a:r>
                      <a:endParaRPr lang="en-US" altLang="ko-KR" sz="18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99B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latin typeface="ONE 모바일고딕 Light" panose="00000300000000000000" pitchFamily="2" charset="-127"/>
                          <a:ea typeface="ONE 모바일고딕 Light" panose="00000300000000000000" pitchFamily="2" charset="-127"/>
                        </a:rPr>
                        <a:t>테스트 플레이 및 디버깅</a:t>
                      </a:r>
                      <a:endParaRPr lang="en-US" sz="1700" dirty="0">
                        <a:latin typeface="ONE 모바일고딕 Light" panose="00000300000000000000" pitchFamily="2" charset="-127"/>
                        <a:ea typeface="ONE 모바일고딕 Light" panose="00000300000000000000" pitchFamily="2" charset="-127"/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/>
                        <a:t>0 %</a:t>
                      </a:r>
                      <a:endParaRPr lang="en-US" sz="17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140703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7200" b="0" i="0" u="none" strike="noStrike" dirty="0">
                <a:solidFill>
                  <a:srgbClr val="78CDE0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Development Schedule</a:t>
            </a:r>
            <a:endParaRPr lang="ko-KR" sz="7200" b="0" i="0" u="none" strike="noStrike" dirty="0">
              <a:solidFill>
                <a:srgbClr val="78CDE0"/>
              </a:solidFill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36600" y="635000"/>
            <a:ext cx="2997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2400" b="0" i="0" u="none" strike="noStrike" spc="600">
                <a:solidFill>
                  <a:srgbClr val="FFFFFF"/>
                </a:solidFill>
                <a:latin typeface="Abadi" panose="020F0502020204030204" pitchFamily="34" charset="0"/>
              </a:rPr>
              <a:t>SCHEDULE</a:t>
            </a:r>
          </a:p>
        </p:txBody>
      </p:sp>
      <p:pic>
        <p:nvPicPr>
          <p:cNvPr id="23" name="오디오 22">
            <a:hlinkClick r:id="" action="ppaction://media"/>
            <a:extLst>
              <a:ext uri="{FF2B5EF4-FFF2-40B4-BE49-F238E27FC236}">
                <a16:creationId xmlns:a16="http://schemas.microsoft.com/office/drawing/2014/main" id="{832630EB-4DE6-8F06-1F7F-677719F00B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509"/>
    </mc:Choice>
    <mc:Fallback>
      <p:transition spd="slow" advTm="67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6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2990850" y="1717988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7200" b="0" i="0" u="none" strike="noStrike">
                <a:solidFill>
                  <a:srgbClr val="9ECAEF"/>
                </a:solidFill>
                <a:latin typeface="ONE Mobile Title OTF" panose="00000500000000000000" pitchFamily="50" charset="-127"/>
                <a:ea typeface="ONE Mobile Title OTF" panose="00000500000000000000" pitchFamily="50" charset="-127"/>
              </a:rPr>
              <a:t>G</a:t>
            </a:r>
            <a:r>
              <a:rPr lang="en-US" altLang="ko-KR" sz="7200">
                <a:solidFill>
                  <a:srgbClr val="9ECAEF"/>
                </a:solidFill>
                <a:latin typeface="ONE Mobile Title OTF" panose="00000500000000000000" pitchFamily="50" charset="-127"/>
                <a:ea typeface="ONE Mobile Title OTF" panose="00000500000000000000" pitchFamily="50" charset="-127"/>
              </a:rPr>
              <a:t>ithub</a:t>
            </a:r>
            <a:r>
              <a:rPr lang="ko-KR" altLang="en-US" sz="7200">
                <a:solidFill>
                  <a:srgbClr val="9ECAEF"/>
                </a:solidFill>
                <a:latin typeface="ONE Mobile Title OTF" panose="00000500000000000000" pitchFamily="50" charset="-127"/>
                <a:ea typeface="ONE Mobile Title OTF" panose="00000500000000000000" pitchFamily="50" charset="-127"/>
              </a:rPr>
              <a:t> </a:t>
            </a:r>
            <a:r>
              <a:rPr lang="en-US" altLang="ko-KR" sz="7200">
                <a:solidFill>
                  <a:srgbClr val="9ECAEF"/>
                </a:solidFill>
                <a:latin typeface="ONE Mobile Title OTF" panose="00000500000000000000" pitchFamily="50" charset="-127"/>
                <a:ea typeface="ONE Mobile Title OTF" panose="00000500000000000000" pitchFamily="50" charset="-127"/>
              </a:rPr>
              <a:t>Commits</a:t>
            </a:r>
            <a:endParaRPr lang="ko-KR" sz="7200" b="0" i="0" u="none" strike="noStrike" dirty="0">
              <a:solidFill>
                <a:srgbClr val="9ECAEF"/>
              </a:solidFill>
              <a:latin typeface="ONE Mobile Title OTF" panose="00000500000000000000" pitchFamily="50" charset="-127"/>
              <a:ea typeface="ONE Mobile Title OTF" panose="00000500000000000000" pitchFamily="50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36600" y="635000"/>
            <a:ext cx="2997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altLang="ko-KR" sz="2400" spc="600" dirty="0">
                <a:solidFill>
                  <a:srgbClr val="FFFFFF"/>
                </a:solidFill>
                <a:latin typeface="Abadi" panose="020F0502020204030204" pitchFamily="34" charset="0"/>
                <a:ea typeface="ONE 모바일고딕 Light" panose="00000300000000000000" pitchFamily="2" charset="-127"/>
              </a:rPr>
              <a:t>CONCEPT</a:t>
            </a:r>
            <a:endParaRPr lang="en-US" sz="2400" b="0" i="0" u="none" strike="noStrike" spc="600" dirty="0">
              <a:solidFill>
                <a:srgbClr val="FFFFFF"/>
              </a:solidFill>
              <a:latin typeface="Abadi" panose="020F050202020403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25CB84F-679F-E7CC-4047-1636E04D1E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33700" y="3034095"/>
            <a:ext cx="12420600" cy="6498912"/>
          </a:xfrm>
          <a:prstGeom prst="rect">
            <a:avLst/>
          </a:prstGeom>
        </p:spPr>
      </p:pic>
      <p:pic>
        <p:nvPicPr>
          <p:cNvPr id="21" name="오디오 20">
            <a:hlinkClick r:id="" action="ppaction://media"/>
            <a:extLst>
              <a:ext uri="{FF2B5EF4-FFF2-40B4-BE49-F238E27FC236}">
                <a16:creationId xmlns:a16="http://schemas.microsoft.com/office/drawing/2014/main" id="{8DB6DEB2-717B-DD8F-DF18-877AA9DE9B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456250" t="-456250" r="-456250" b="-456250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08"/>
    </mc:Choice>
    <mc:Fallback>
      <p:transition spd="slow" advTm="9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171</Words>
  <Application>Microsoft Office PowerPoint</Application>
  <PresentationFormat>사용자 지정</PresentationFormat>
  <Paragraphs>57</Paragraphs>
  <Slides>4</Slides>
  <Notes>1</Notes>
  <HiddenSlides>0</HiddenSlides>
  <MMClips>4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5" baseType="lpstr">
      <vt:lpstr>ONE Mobile Title OTF</vt:lpstr>
      <vt:lpstr>ONE 모바일고딕 Light</vt:lpstr>
      <vt:lpstr>ONE 모바일고딕 OTF Light</vt:lpstr>
      <vt:lpstr>ONE 모바일고딕 OTF Regular</vt:lpstr>
      <vt:lpstr>ONE 모바일고딕 Title OTF</vt:lpstr>
      <vt:lpstr>Arial</vt:lpstr>
      <vt:lpstr>Calibri</vt:lpstr>
      <vt:lpstr>ONE 모바일고딕 OTF Bold</vt:lpstr>
      <vt:lpstr>ONE 모바일고딕 Bold</vt:lpstr>
      <vt:lpstr>Abadi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김민서</cp:lastModifiedBy>
  <cp:revision>26</cp:revision>
  <dcterms:created xsi:type="dcterms:W3CDTF">2006-08-16T00:00:00Z</dcterms:created>
  <dcterms:modified xsi:type="dcterms:W3CDTF">2024-11-17T12:29:04Z</dcterms:modified>
</cp:coreProperties>
</file>